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12" r:id="rId1"/>
    <p:sldMasterId id="2147483824" r:id="rId2"/>
  </p:sldMasterIdLst>
  <p:notesMasterIdLst>
    <p:notesMasterId r:id="rId12"/>
  </p:notesMasterIdLst>
  <p:handoutMasterIdLst>
    <p:handoutMasterId r:id="rId13"/>
  </p:handoutMasterIdLst>
  <p:sldIdLst>
    <p:sldId id="328" r:id="rId3"/>
    <p:sldId id="331" r:id="rId4"/>
    <p:sldId id="324" r:id="rId5"/>
    <p:sldId id="287" r:id="rId6"/>
    <p:sldId id="325" r:id="rId7"/>
    <p:sldId id="326" r:id="rId8"/>
    <p:sldId id="327" r:id="rId9"/>
    <p:sldId id="329" r:id="rId10"/>
    <p:sldId id="330" r:id="rId1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8393" autoAdjust="0"/>
  </p:normalViewPr>
  <p:slideViewPr>
    <p:cSldViewPr snapToGrid="0">
      <p:cViewPr varScale="1">
        <p:scale>
          <a:sx n="79" d="100"/>
          <a:sy n="79" d="100"/>
        </p:scale>
        <p:origin x="126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280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8A42DC1-0939-426A-BC00-063E474B27AB}" type="datetimeFigureOut">
              <a:rPr lang="ru-RU"/>
              <a:pPr>
                <a:defRPr/>
              </a:pPr>
              <a:t>03.10.2019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E889CE3-8F80-4954-B383-5179EE540B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5821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C133E49-827B-46E1-AC16-61338644B1B0}" type="datetimeFigureOut">
              <a:rPr lang="ru-RU"/>
              <a:pPr>
                <a:defRPr/>
              </a:pPr>
              <a:t>03.10.2019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C827F81-D31B-4E04-884F-1E636DFE20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5476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9BC878-6C14-4908-B4B5-108C756C0167}" type="datetimeFigureOut">
              <a:rPr lang="ru-RU" smtClean="0"/>
              <a:pPr>
                <a:defRPr/>
              </a:pPr>
              <a:t>03.10.2019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17B6E-5D6D-411B-85AA-F1224FAC81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059366-A071-4C48-B0E5-9AF6EC17C2DA}" type="datetimeFigureOut">
              <a:rPr lang="ru-RU" smtClean="0"/>
              <a:pPr>
                <a:defRPr/>
              </a:pPr>
              <a:t>03.10.2019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A11D3-116C-45E8-A9D9-0D0A8DCC0FF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7FF38-D94E-4F34-A081-5A0D5EFC3DB0}" type="datetimeFigureOut">
              <a:rPr lang="ru-RU" smtClean="0"/>
              <a:pPr>
                <a:defRPr/>
              </a:pPr>
              <a:t>03.10.2019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D4C54-3B5B-4986-9582-75D5E505D75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3FE74-73F9-41DB-A5B8-BDC3374E95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2FD67-783B-44A2-864A-2ADDAF5A5035}" type="slidenum">
              <a:rPr lang="ru-RU" altLang="ru-RU" smtClean="0"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51856"/>
      </p:ext>
    </p:extLst>
  </p:cSld>
  <p:clrMapOvr>
    <a:masterClrMapping/>
  </p:clrMapOvr>
  <p:transition spd="med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C37DC-474B-407F-A27B-863A66C73E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420A5-084B-4DF5-AE01-2CBB53503BD2}" type="slidenum">
              <a:rPr lang="ru-RU" altLang="ru-RU" smtClean="0"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46381"/>
      </p:ext>
    </p:extLst>
  </p:cSld>
  <p:clrMapOvr>
    <a:masterClrMapping/>
  </p:clrMapOvr>
  <p:transition spd="med" advTm="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BD85D-7FC3-490B-BC00-0CBD7C93FA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01348-30C9-4B14-AD5E-ABA8BADC5951}" type="slidenum">
              <a:rPr lang="ru-RU" altLang="ru-RU" smtClean="0"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08594"/>
      </p:ext>
    </p:extLst>
  </p:cSld>
  <p:clrMapOvr>
    <a:masterClrMapping/>
  </p:clrMapOvr>
  <p:transition spd="med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F8BF5-828C-4BE2-8305-D3262F944DE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B715E-1E4A-4EEA-B129-49EBEEA34373}" type="slidenum">
              <a:rPr lang="ru-RU" altLang="ru-RU" smtClean="0"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805351"/>
      </p:ext>
    </p:extLst>
  </p:cSld>
  <p:clrMapOvr>
    <a:masterClrMapping/>
  </p:clrMapOvr>
  <p:transition spd="med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6AD41-E4BD-4ED2-917F-B9F9173E5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AD3D0-8070-4DFE-9F37-A844E43053F7}" type="slidenum">
              <a:rPr lang="ru-RU" altLang="ru-RU" smtClean="0"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53316"/>
      </p:ext>
    </p:extLst>
  </p:cSld>
  <p:clrMapOvr>
    <a:masterClrMapping/>
  </p:clrMapOvr>
  <p:transition spd="med"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A6931-4EEC-48D1-BF6F-FA68E6FA529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0405F-2E3B-4073-89F6-E0AB554AB4A1}" type="slidenum">
              <a:rPr lang="ru-RU" altLang="ru-RU" smtClean="0"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69714"/>
      </p:ext>
    </p:extLst>
  </p:cSld>
  <p:clrMapOvr>
    <a:masterClrMapping/>
  </p:clrMapOvr>
  <p:transition spd="med" advTm="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ABCBB-AA6C-4040-95FC-E100EA8AA8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EC424-A242-4BFF-A086-066BF8E4FEE4}" type="slidenum">
              <a:rPr lang="ru-RU" altLang="ru-RU" smtClean="0"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59341"/>
      </p:ext>
    </p:extLst>
  </p:cSld>
  <p:clrMapOvr>
    <a:masterClrMapping/>
  </p:clrMapOvr>
  <p:transition spd="med" advTm="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F502E-8AE2-44F8-8084-EB0CC03800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BA5D1-95D1-44FD-9919-C6824064A3CC}" type="slidenum">
              <a:rPr lang="ru-RU" altLang="ru-RU" smtClean="0"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761116"/>
      </p:ext>
    </p:extLst>
  </p:cSld>
  <p:clrMapOvr>
    <a:masterClrMapping/>
  </p:clrMapOvr>
  <p:transition spd="med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F35AB7-B8CC-4C61-9CAB-528C00DFB480}" type="datetimeFigureOut">
              <a:rPr lang="ru-RU" smtClean="0"/>
              <a:pPr>
                <a:defRPr/>
              </a:pPr>
              <a:t>03.10.2019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BBBD4-4732-4E30-9AFE-8767B654A59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167F9-817C-4375-85F4-6D75A294C9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F3DEF-F224-4DA5-9E93-B781080F40FE}" type="slidenum">
              <a:rPr lang="ru-RU" altLang="ru-RU" smtClean="0"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051583"/>
      </p:ext>
    </p:extLst>
  </p:cSld>
  <p:clrMapOvr>
    <a:masterClrMapping/>
  </p:clrMapOvr>
  <p:transition spd="med" advTm="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6751C-D3E6-4235-A9CF-B3C3D69230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4BEDC-C169-4C31-B7E7-3129F29145E7}" type="slidenum">
              <a:rPr lang="ru-RU" altLang="ru-RU" smtClean="0"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260881"/>
      </p:ext>
    </p:extLst>
  </p:cSld>
  <p:clrMapOvr>
    <a:masterClrMapping/>
  </p:clrMapOvr>
  <p:transition spd="med" advTm="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A9BEE-6F4B-473D-B447-445D9EE41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D1BB5-0388-4244-8171-23FF0109CDF9}" type="slidenum">
              <a:rPr lang="ru-RU" altLang="ru-RU" smtClean="0"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01538"/>
      </p:ext>
    </p:extLst>
  </p:cSld>
  <p:clrMapOvr>
    <a:masterClrMapping/>
  </p:clrMapOvr>
  <p:transition spd="med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DAA990-0FC7-48E3-B133-2FCBAE7D6468}" type="datetimeFigureOut">
              <a:rPr lang="en-US" smtClean="0"/>
              <a:pPr>
                <a:defRPr/>
              </a:pPr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B5C07-F44A-4464-B32B-2EB670D8FF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86059F-1D2D-4046-A0C2-FD97C42C9ACD}" type="datetimeFigureOut">
              <a:rPr lang="ru-RU" smtClean="0"/>
              <a:pPr>
                <a:defRPr/>
              </a:pPr>
              <a:t>03.10.2019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F729C9-A347-41FF-8214-D858A3A8354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2D32F1-19B6-4080-998C-6265C5E9D205}" type="datetimeFigureOut">
              <a:rPr lang="ru-RU" smtClean="0"/>
              <a:pPr>
                <a:defRPr/>
              </a:pPr>
              <a:t>03.10.2019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6011C-1AE4-47F5-B53D-2C33DBC85A0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A5D28B-E0C6-4535-A20E-7425EEB2FCF4}" type="datetimeFigureOut">
              <a:rPr lang="ru-RU" smtClean="0"/>
              <a:pPr>
                <a:defRPr/>
              </a:pPr>
              <a:t>03.10.2019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7C158-EDF1-4B75-82A0-5D5926CD588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D38897-8D5D-40DB-B0C7-A750AEF55F08}" type="datetimeFigureOut">
              <a:rPr lang="ru-RU" smtClean="0"/>
              <a:pPr>
                <a:defRPr/>
              </a:pPr>
              <a:t>03.10.2019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28C3B-4AEB-4DF9-93C9-2C9D5E5DC64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184384-8667-4797-B806-1B0AA255FBCB}" type="datetimeFigureOut">
              <a:rPr lang="ru-RU" smtClean="0"/>
              <a:pPr>
                <a:defRPr/>
              </a:pPr>
              <a:t>03.10.2019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FD025-2A9A-49B8-990D-83A20ABB94F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350D6A-97F2-4623-9C57-7929ECFE0E96}" type="datetimeFigureOut">
              <a:rPr lang="ru-RU" smtClean="0"/>
              <a:pPr>
                <a:defRPr/>
              </a:pPr>
              <a:t>03.10.2019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DB6A37-9D78-4FE5-AE27-954228839F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CC3FF9B-1717-436C-B995-56D699859FA1}" type="datetimeFigureOut">
              <a:rPr lang="ru-RU" smtClean="0"/>
              <a:pPr>
                <a:defRPr/>
              </a:pPr>
              <a:t>03.10.2019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7FF9935-3AF5-4CAD-B16B-CB1C99BECA6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 spd="med">
    <p:fade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0A5">
            <a:alpha val="619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2A70F6-1E21-4F57-B034-AC8CF61797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42F5A91-8D5A-48DD-9DC7-8272593982A4}" type="slidenum">
              <a:rPr lang="ru-RU" altLang="ru-RU" smtClean="0"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4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 spd="med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укало\Desktop\титул Солодушинско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t="7101" b="3185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95550" y="4076701"/>
            <a:ext cx="76327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4F81BD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Реализация проекта</a:t>
            </a:r>
            <a:r>
              <a:rPr lang="ru-RU" b="1" dirty="0">
                <a:solidFill>
                  <a:srgbClr val="4F81BD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: </a:t>
            </a:r>
            <a:r>
              <a:rPr lang="ru-RU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Создание и обустройство зоны отдыха                                    в с. Раздольное по адресу: ул. Некрасова 18А, село Раздольное, Николаевский район Волгоградская область</a:t>
            </a:r>
            <a:endParaRPr lang="ru-RU" b="1" dirty="0">
              <a:solidFill>
                <a:srgbClr val="4F81BD">
                  <a:lumMod val="75000"/>
                </a:srgb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076" name="Прямоугольник 5"/>
          <p:cNvSpPr>
            <a:spLocks noChangeArrowheads="1"/>
          </p:cNvSpPr>
          <p:nvPr/>
        </p:nvSpPr>
        <p:spPr bwMode="auto">
          <a:xfrm>
            <a:off x="2495551" y="2420938"/>
            <a:ext cx="7561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>
                <a:solidFill>
                  <a:prstClr val="black"/>
                </a:solidFill>
                <a:latin typeface="Calibri" panose="020F0502020204030204" pitchFamily="34" charset="0"/>
              </a:rPr>
              <a:t> Общественно значимого некоммерческого проекта, </a:t>
            </a:r>
            <a:r>
              <a:rPr lang="ru-RU" altLang="ru-RU" b="1" dirty="0">
                <a:solidFill>
                  <a:prstClr val="black"/>
                </a:solidFill>
                <a:latin typeface="Calibri" panose="020F0502020204030204" pitchFamily="34" charset="0"/>
              </a:rPr>
              <a:t>села </a:t>
            </a:r>
            <a:r>
              <a:rPr lang="ru-RU" altLang="ru-RU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Раздольное </a:t>
            </a:r>
            <a:r>
              <a:rPr lang="ru-RU" altLang="ru-RU" b="1" dirty="0">
                <a:solidFill>
                  <a:prstClr val="black"/>
                </a:solidFill>
                <a:latin typeface="Calibri" panose="020F0502020204030204" pitchFamily="34" charset="0"/>
              </a:rPr>
              <a:t>Николаевского муниципального района Волгоградской области</a:t>
            </a:r>
            <a:endParaRPr lang="ru-RU" altLang="ru-RU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just" eaLnBrk="1" hangingPunct="1"/>
            <a:r>
              <a:rPr lang="ru-RU" altLang="ru-RU" dirty="0">
                <a:solidFill>
                  <a:prstClr val="black"/>
                </a:solidFill>
                <a:latin typeface="Calibri" panose="020F0502020204030204" pitchFamily="34" charset="0"/>
              </a:rPr>
              <a:t>по программе </a:t>
            </a:r>
            <a:r>
              <a:rPr lang="ru-RU" altLang="ru-RU" b="1" dirty="0">
                <a:solidFill>
                  <a:prstClr val="black"/>
                </a:solidFill>
                <a:latin typeface="Calibri" panose="020F0502020204030204" pitchFamily="34" charset="0"/>
              </a:rPr>
              <a:t>«Устойчивое развитие сельских территорий Волгоградской  области на 2014 – 2017 годы и на период до 2020 года» </a:t>
            </a:r>
            <a:endParaRPr lang="ru-RU" altLang="ru-RU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1624" y="1772817"/>
            <a:ext cx="72008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err="1" smtClean="0">
                <a:solidFill>
                  <a:srgbClr val="4F81BD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anose="020B0604020202020204" pitchFamily="34" charset="0"/>
              </a:rPr>
              <a:t>ПрезентациЯ</a:t>
            </a:r>
            <a:r>
              <a:rPr lang="ru-RU" sz="3200" b="1" cap="all" dirty="0" smtClean="0">
                <a:solidFill>
                  <a:srgbClr val="4F81BD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anose="020B0604020202020204" pitchFamily="34" charset="0"/>
              </a:rPr>
              <a:t> </a:t>
            </a:r>
            <a:endParaRPr lang="ru-RU" sz="3200" b="1" cap="all" dirty="0">
              <a:solidFill>
                <a:srgbClr val="4F81BD">
                  <a:lumMod val="75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5808664" y="6092826"/>
            <a:ext cx="8413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2019 год</a:t>
            </a:r>
            <a:endParaRPr lang="ru-RU" altLang="ru-RU" sz="1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6888163" y="404813"/>
            <a:ext cx="36004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solidFill>
                  <a:prstClr val="black"/>
                </a:solidFill>
                <a:latin typeface="Calibri" panose="020F0502020204030204" pitchFamily="34" charset="0"/>
              </a:rPr>
              <a:t>Утверждаю:</a:t>
            </a:r>
          </a:p>
          <a:p>
            <a:pPr eaLnBrk="1" hangingPunct="1"/>
            <a:r>
              <a:rPr lang="ru-RU" altLang="ru-RU" sz="1400" dirty="0">
                <a:solidFill>
                  <a:prstClr val="black"/>
                </a:solidFill>
                <a:latin typeface="Calibri" panose="020F0502020204030204" pitchFamily="34" charset="0"/>
              </a:rPr>
              <a:t>Председатель </a:t>
            </a:r>
            <a:r>
              <a:rPr lang="ru-RU" altLang="ru-RU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Совета ТОС «Южный» </a:t>
            </a:r>
            <a:r>
              <a:rPr lang="ru-RU" altLang="ru-RU" sz="1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Совхозского</a:t>
            </a:r>
            <a:r>
              <a:rPr lang="ru-RU" altLang="ru-RU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400" dirty="0">
                <a:solidFill>
                  <a:prstClr val="black"/>
                </a:solidFill>
                <a:latin typeface="Calibri" panose="020F0502020204030204" pitchFamily="34" charset="0"/>
              </a:rPr>
              <a:t>сельского поселения Николаевского муниципального района Волгоградской области</a:t>
            </a:r>
          </a:p>
          <a:p>
            <a:pPr eaLnBrk="1" hangingPunct="1"/>
            <a:endParaRPr lang="ru-RU" altLang="ru-RU" sz="1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ru-RU" altLang="ru-RU" sz="1400" dirty="0">
                <a:solidFill>
                  <a:prstClr val="black"/>
                </a:solidFill>
                <a:latin typeface="Calibri" panose="020F0502020204030204" pitchFamily="34" charset="0"/>
              </a:rPr>
              <a:t>                      _________________ </a:t>
            </a:r>
            <a:r>
              <a:rPr lang="ru-RU" altLang="ru-RU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П.А. Веселов</a:t>
            </a:r>
            <a:endParaRPr lang="ru-RU" altLang="ru-RU" sz="1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793065"/>
      </p:ext>
    </p:extLst>
  </p:cSld>
  <p:clrMapOvr>
    <a:masterClrMapping/>
  </p:clrMapOvr>
  <p:transition spd="med" advClick="0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B20FE-7F40-4667-95DE-D93D5E7CBB50}"/>
              </a:ext>
            </a:extLst>
          </p:cNvPr>
          <p:cNvSpPr txBox="1"/>
          <p:nvPr/>
        </p:nvSpPr>
        <p:spPr>
          <a:xfrm>
            <a:off x="1572768" y="147935"/>
            <a:ext cx="910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Территория до начала реализации проекта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658368"/>
            <a:ext cx="9985248" cy="60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3500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66" y="507831"/>
            <a:ext cx="4689751" cy="2414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2" y="2969817"/>
            <a:ext cx="5202557" cy="2925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52" y="3028665"/>
            <a:ext cx="4020852" cy="3051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9B20FE-7F40-4667-95DE-D93D5E7CBB50}"/>
              </a:ext>
            </a:extLst>
          </p:cNvPr>
          <p:cNvSpPr txBox="1"/>
          <p:nvPr/>
        </p:nvSpPr>
        <p:spPr>
          <a:xfrm>
            <a:off x="170688" y="507831"/>
            <a:ext cx="6463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Устройство покрытий </a:t>
            </a:r>
            <a:r>
              <a:rPr lang="ru-RU" sz="2400" b="1" i="1" dirty="0" smtClean="0">
                <a:solidFill>
                  <a:srgbClr val="FF0000"/>
                </a:solidFill>
              </a:rPr>
              <a:t>площадок                     </a:t>
            </a:r>
            <a:r>
              <a:rPr lang="ru-RU" sz="2400" b="1" i="1" dirty="0">
                <a:solidFill>
                  <a:srgbClr val="FF0000"/>
                </a:solidFill>
              </a:rPr>
              <a:t>и </a:t>
            </a:r>
            <a:r>
              <a:rPr lang="ru-RU" sz="2400" b="1" i="1" dirty="0" smtClean="0">
                <a:solidFill>
                  <a:srgbClr val="FF0000"/>
                </a:solidFill>
              </a:rPr>
              <a:t>дорожек – 369 м2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156" y="1444851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Стоимость работ по устройству покрытий площадок и дорожек составила - 816 331 руб.</a:t>
            </a:r>
          </a:p>
          <a:p>
            <a:endParaRPr lang="ru-RU" b="1" i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Трудовое участие - 34 950 руб.</a:t>
            </a:r>
            <a:endParaRPr lang="ru-RU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550065" y="0"/>
            <a:ext cx="7640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Трудовое участие и озеленение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1" y="740575"/>
            <a:ext cx="4277529" cy="32081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9" y="4106268"/>
            <a:ext cx="6121643" cy="2443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7" y="3103851"/>
            <a:ext cx="4740322" cy="3555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02" y="740575"/>
            <a:ext cx="5190076" cy="30196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548F1C-2280-4450-B32D-05AA48F4C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9361" y="646331"/>
            <a:ext cx="3182388" cy="238983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47599B-C667-44FA-9C50-2BE81E5AD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2568742"/>
            <a:ext cx="5446295" cy="40847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E6A272-4215-41D5-8D9B-1B9BAB120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33" y="2261937"/>
            <a:ext cx="5855368" cy="43915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D0CB67-5F01-450F-81FB-137D92922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02" y="143132"/>
            <a:ext cx="2667734" cy="3561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9B20FE-7F40-4667-95DE-D93D5E7CBB50}"/>
              </a:ext>
            </a:extLst>
          </p:cNvPr>
          <p:cNvSpPr txBox="1"/>
          <p:nvPr/>
        </p:nvSpPr>
        <p:spPr>
          <a:xfrm>
            <a:off x="4159365" y="264302"/>
            <a:ext cx="6463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Устройство уличного освещения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0736" y="1086473"/>
            <a:ext cx="88486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5DCEAF">
                    <a:lumMod val="50000"/>
                  </a:srgbClr>
                </a:solidFill>
              </a:rPr>
              <a:t>Стоимость работ по </a:t>
            </a:r>
            <a:r>
              <a:rPr lang="ru-RU" sz="2400" b="1" i="1" dirty="0" smtClean="0">
                <a:solidFill>
                  <a:srgbClr val="5DCEAF">
                    <a:lumMod val="50000"/>
                  </a:srgbClr>
                </a:solidFill>
              </a:rPr>
              <a:t>устройству уличного освещения – 121 815 руб.</a:t>
            </a:r>
            <a:endParaRPr lang="ru-RU" sz="2400" b="1" i="1" dirty="0">
              <a:solidFill>
                <a:srgbClr val="5DCEAF">
                  <a:lumMod val="50000"/>
                </a:srgbClr>
              </a:solidFill>
            </a:endParaRPr>
          </a:p>
          <a:p>
            <a:pPr lvl="0"/>
            <a:endParaRPr lang="ru-RU" sz="1600" b="1" i="1" dirty="0">
              <a:solidFill>
                <a:srgbClr val="5DCEA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2015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4D7A0D-3C12-4497-A810-F3A25CECB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0" y="2523515"/>
            <a:ext cx="5137487" cy="38531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64DE18-DE2B-4676-ADCC-0CB12448A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1" y="3167441"/>
            <a:ext cx="4083604" cy="30627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1B1E0B-8F01-4D68-AC38-9CE2B6A17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44" y="56078"/>
            <a:ext cx="4174960" cy="31312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B4F99D-502F-45A4-8279-D5ABEB249E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31" y="3313928"/>
            <a:ext cx="2297026" cy="30627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9872" y="1124359"/>
            <a:ext cx="62423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5DCEAF">
                    <a:lumMod val="50000"/>
                  </a:srgbClr>
                </a:solidFill>
              </a:rPr>
              <a:t>Стоимость работ по </a:t>
            </a:r>
            <a:r>
              <a:rPr lang="ru-RU" sz="2400" b="1" i="1" dirty="0" smtClean="0">
                <a:solidFill>
                  <a:srgbClr val="5DCEAF">
                    <a:lumMod val="50000"/>
                  </a:srgbClr>
                </a:solidFill>
              </a:rPr>
              <a:t>устройству ограждения – 238 260 руб.</a:t>
            </a:r>
            <a:endParaRPr lang="ru-RU" sz="2400" b="1" i="1" dirty="0">
              <a:solidFill>
                <a:srgbClr val="5DCEAF">
                  <a:lumMod val="50000"/>
                </a:srgbClr>
              </a:solidFill>
            </a:endParaRPr>
          </a:p>
          <a:p>
            <a:pPr lvl="0"/>
            <a:endParaRPr lang="ru-RU" sz="1600" b="1" i="1" dirty="0">
              <a:solidFill>
                <a:srgbClr val="5DCEAF">
                  <a:lumMod val="50000"/>
                </a:srgb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9B20FE-7F40-4667-95DE-D93D5E7CBB50}"/>
              </a:ext>
            </a:extLst>
          </p:cNvPr>
          <p:cNvSpPr txBox="1"/>
          <p:nvPr/>
        </p:nvSpPr>
        <p:spPr>
          <a:xfrm>
            <a:off x="1144163" y="279202"/>
            <a:ext cx="644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Устройство ограждения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0886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0845F2-BDE0-4114-8BB5-7CF4723E2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" y="2683042"/>
            <a:ext cx="5374105" cy="4030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465F28-C940-441E-B948-16C89597F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568" y="144380"/>
            <a:ext cx="2217821" cy="29570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9FC1CA-1A2C-4083-A3D6-6B7DB12003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20" y="2794333"/>
            <a:ext cx="5225717" cy="39192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715046-13E5-4477-B784-97E053410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" y="144379"/>
            <a:ext cx="45720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9B20FE-7F40-4667-95DE-D93D5E7CBB50}"/>
              </a:ext>
            </a:extLst>
          </p:cNvPr>
          <p:cNvSpPr txBox="1"/>
          <p:nvPr/>
        </p:nvSpPr>
        <p:spPr>
          <a:xfrm>
            <a:off x="4863754" y="293458"/>
            <a:ext cx="6463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     Устройство малых форм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08449" y="1032495"/>
            <a:ext cx="438045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5DCEAF">
                    <a:lumMod val="50000"/>
                  </a:srgbClr>
                </a:solidFill>
              </a:rPr>
              <a:t>Стоимость работ </a:t>
            </a:r>
            <a:r>
              <a:rPr lang="ru-RU" sz="2000" b="1" i="1" dirty="0" smtClean="0">
                <a:solidFill>
                  <a:srgbClr val="5DCEAF">
                    <a:lumMod val="50000"/>
                  </a:srgbClr>
                </a:solidFill>
              </a:rPr>
              <a:t>                                по устройству малых форм                 – 37 325 руб.</a:t>
            </a:r>
          </a:p>
          <a:p>
            <a:pPr lvl="0" algn="ctr"/>
            <a:endParaRPr lang="ru-RU" sz="2000" b="1" i="1" dirty="0">
              <a:solidFill>
                <a:srgbClr val="5DCEAF">
                  <a:lumMod val="50000"/>
                </a:srgbClr>
              </a:solidFill>
            </a:endParaRPr>
          </a:p>
          <a:p>
            <a:pPr lvl="0" algn="ctr"/>
            <a:r>
              <a:rPr lang="ru-RU" sz="2000" b="1" i="1" dirty="0" smtClean="0">
                <a:solidFill>
                  <a:srgbClr val="5DCEAF">
                    <a:lumMod val="50000"/>
                  </a:srgbClr>
                </a:solidFill>
              </a:rPr>
              <a:t>Трудовое участие – 672 руб.</a:t>
            </a:r>
            <a:endParaRPr lang="ru-RU" sz="2000" b="1" i="1" dirty="0">
              <a:solidFill>
                <a:srgbClr val="5DCEAF">
                  <a:lumMod val="50000"/>
                </a:srgbClr>
              </a:solidFill>
            </a:endParaRPr>
          </a:p>
          <a:p>
            <a:pPr lvl="0"/>
            <a:endParaRPr lang="ru-RU" sz="1600" b="1" i="1" dirty="0">
              <a:solidFill>
                <a:srgbClr val="5DCEA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1225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021886"/>
              </p:ext>
            </p:extLst>
          </p:nvPr>
        </p:nvGraphicFramePr>
        <p:xfrm>
          <a:off x="402957" y="898902"/>
          <a:ext cx="11515240" cy="5169225"/>
        </p:xfrm>
        <a:graphic>
          <a:graphicData uri="http://schemas.openxmlformats.org/drawingml/2006/table">
            <a:tbl>
              <a:tblPr/>
              <a:tblGrid>
                <a:gridCol w="519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7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51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645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cap="none" spc="0" baseline="0" dirty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</a:rPr>
                        <a:t>Статьи сметы</a:t>
                      </a: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cap="none" spc="0" baseline="0" dirty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Запрашиваемые средства,</a:t>
                      </a:r>
                      <a:endParaRPr lang="ru-RU" sz="2000" b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cap="none" spc="0" baseline="0" dirty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тыс. руб.</a:t>
                      </a:r>
                      <a:endParaRPr lang="ru-RU" sz="2000" b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cap="none" spc="0" baseline="0" dirty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Вклад инициатора проекта</a:t>
                      </a:r>
                      <a:endParaRPr lang="ru-RU" sz="2000" b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cap="none" spc="0" baseline="0" dirty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Общие расходы по проекту</a:t>
                      </a:r>
                      <a:endParaRPr lang="ru-RU" sz="2000" b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00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b="1" cap="none" spc="0" baseline="0" dirty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Поливочный </a:t>
                      </a:r>
                      <a:r>
                        <a:rPr lang="ru-RU" sz="2000" b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водопровод</a:t>
                      </a:r>
                      <a:endParaRPr lang="ru-RU" sz="2000" b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33,818</a:t>
                      </a: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 smtClean="0">
                          <a:ln w="10541" cmpd="sng">
                            <a:solidFill>
                              <a:srgbClr val="5DCEAF">
                                <a:lumMod val="50000"/>
                              </a:srgbClr>
                            </a:solidFill>
                            <a:prstDash val="solid"/>
                          </a:ln>
                          <a:solidFill>
                            <a:srgbClr val="5DCEA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Arial"/>
                        </a:rPr>
                        <a:t>33,818</a:t>
                      </a:r>
                      <a:endParaRPr kumimoji="0" lang="ru-RU" sz="2000" b="1" i="1" u="none" strike="noStrike" kern="1200" cap="none" spc="0" normalizeH="0" baseline="0" noProof="0" dirty="0">
                        <a:ln w="10541" cmpd="sng">
                          <a:solidFill>
                            <a:srgbClr val="5DCEAF">
                              <a:lumMod val="50000"/>
                            </a:srgbClr>
                          </a:solidFill>
                          <a:prstDash val="solid"/>
                        </a:ln>
                        <a:solidFill>
                          <a:srgbClr val="5DCEA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19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b="1" cap="none" spc="0" baseline="0" dirty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Устройство малых </a:t>
                      </a:r>
                      <a:r>
                        <a:rPr lang="ru-RU" sz="2000" b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форм</a:t>
                      </a:r>
                      <a:endParaRPr lang="ru-RU" sz="2000" b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37,325</a:t>
                      </a: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 smtClean="0">
                          <a:ln w="10541" cmpd="sng">
                            <a:solidFill>
                              <a:srgbClr val="5DCEAF">
                                <a:lumMod val="50000"/>
                              </a:srgbClr>
                            </a:solidFill>
                            <a:prstDash val="solid"/>
                          </a:ln>
                          <a:solidFill>
                            <a:srgbClr val="5DCEA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Arial"/>
                        </a:rPr>
                        <a:t>37,325</a:t>
                      </a:r>
                      <a:endParaRPr kumimoji="0" lang="ru-RU" sz="2000" b="1" i="1" u="none" strike="noStrike" kern="1200" cap="none" spc="0" normalizeH="0" baseline="0" noProof="0" dirty="0">
                        <a:ln w="10541" cmpd="sng">
                          <a:solidFill>
                            <a:srgbClr val="5DCEAF">
                              <a:lumMod val="50000"/>
                            </a:srgbClr>
                          </a:solidFill>
                          <a:prstDash val="solid"/>
                        </a:ln>
                        <a:solidFill>
                          <a:srgbClr val="5DCEA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cap="none" spc="0" baseline="0" dirty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3. </a:t>
                      </a:r>
                      <a:r>
                        <a:rPr lang="ru-RU" sz="2000" b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Устройство покрытия площадок и дорожек</a:t>
                      </a:r>
                      <a:endParaRPr lang="ru-RU" sz="2000" b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356,738</a:t>
                      </a: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459,593</a:t>
                      </a: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816,331</a:t>
                      </a: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4</a:t>
                      </a:r>
                      <a:r>
                        <a:rPr lang="ru-RU" sz="2000" b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. Озеленение</a:t>
                      </a:r>
                      <a:endParaRPr lang="ru-RU" sz="2000" b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27,007</a:t>
                      </a: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 smtClean="0">
                          <a:ln w="10541" cmpd="sng">
                            <a:solidFill>
                              <a:srgbClr val="5DCEAF">
                                <a:lumMod val="50000"/>
                              </a:srgbClr>
                            </a:solidFill>
                            <a:prstDash val="solid"/>
                          </a:ln>
                          <a:solidFill>
                            <a:srgbClr val="5DCEA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Arial"/>
                        </a:rPr>
                        <a:t>27,007</a:t>
                      </a:r>
                      <a:endParaRPr kumimoji="0" lang="ru-RU" sz="2000" b="1" i="1" u="none" strike="noStrike" kern="1200" cap="none" spc="0" normalizeH="0" baseline="0" noProof="0" dirty="0">
                        <a:ln w="10541" cmpd="sng">
                          <a:solidFill>
                            <a:srgbClr val="5DCEAF">
                              <a:lumMod val="50000"/>
                            </a:srgbClr>
                          </a:solidFill>
                          <a:prstDash val="solid"/>
                        </a:ln>
                        <a:solidFill>
                          <a:srgbClr val="5DCEA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4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5</a:t>
                      </a:r>
                      <a:r>
                        <a:rPr lang="ru-RU" sz="2000" b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. Устройство </a:t>
                      </a:r>
                      <a:r>
                        <a:rPr lang="ru-RU" sz="2000" b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ограждения</a:t>
                      </a:r>
                      <a:endParaRPr lang="ru-RU" sz="2000" b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238,26</a:t>
                      </a: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 smtClean="0">
                          <a:ln w="10541" cmpd="sng">
                            <a:solidFill>
                              <a:srgbClr val="5DCEAF">
                                <a:lumMod val="50000"/>
                              </a:srgbClr>
                            </a:solidFill>
                            <a:prstDash val="solid"/>
                          </a:ln>
                          <a:solidFill>
                            <a:srgbClr val="5DCEA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Arial"/>
                        </a:rPr>
                        <a:t>238,26</a:t>
                      </a:r>
                      <a:endParaRPr kumimoji="0" lang="ru-RU" sz="2000" b="1" i="1" u="none" strike="noStrike" kern="1200" cap="none" spc="0" normalizeH="0" baseline="0" noProof="0" dirty="0">
                        <a:ln w="10541" cmpd="sng">
                          <a:solidFill>
                            <a:srgbClr val="5DCEAF">
                              <a:lumMod val="50000"/>
                            </a:srgbClr>
                          </a:solidFill>
                          <a:prstDash val="solid"/>
                        </a:ln>
                        <a:solidFill>
                          <a:srgbClr val="5DCEA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6. Устройство уличного освещения</a:t>
                      </a:r>
                      <a:endParaRPr lang="ru-RU" sz="2000" b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121,815</a:t>
                      </a: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121,815</a:t>
                      </a: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1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cap="none" spc="0" baseline="0" dirty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7</a:t>
                      </a:r>
                      <a:r>
                        <a:rPr lang="ru-RU" sz="2000" b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. </a:t>
                      </a:r>
                      <a:r>
                        <a:rPr lang="ru-RU" sz="2000" b="1" cap="none" spc="0" baseline="0" dirty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Трудовое Участие</a:t>
                      </a:r>
                      <a:endParaRPr lang="ru-RU" sz="2000" b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1" cap="none" spc="0" baseline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83,715</a:t>
                      </a: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 smtClean="0">
                          <a:ln w="10541" cmpd="sng">
                            <a:solidFill>
                              <a:srgbClr val="5DCEAF">
                                <a:lumMod val="50000"/>
                              </a:srgbClr>
                            </a:solidFill>
                            <a:prstDash val="solid"/>
                          </a:ln>
                          <a:solidFill>
                            <a:srgbClr val="5DCEA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Arial"/>
                        </a:rPr>
                        <a:t>83,715</a:t>
                      </a:r>
                      <a:endParaRPr kumimoji="0" lang="ru-RU" sz="2000" b="1" i="1" u="none" strike="noStrike" kern="1200" cap="none" spc="0" normalizeH="0" baseline="0" noProof="0" dirty="0">
                        <a:ln w="10541" cmpd="sng">
                          <a:solidFill>
                            <a:srgbClr val="5DCEAF">
                              <a:lumMod val="50000"/>
                            </a:srgbClr>
                          </a:solidFill>
                          <a:prstDash val="solid"/>
                        </a:ln>
                        <a:solidFill>
                          <a:srgbClr val="5DCEA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0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cap="none" spc="0" baseline="0" dirty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Всего по смете</a:t>
                      </a:r>
                      <a:endParaRPr lang="ru-RU" sz="2000" b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814,963</a:t>
                      </a: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543,308</a:t>
                      </a: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cap="none" spc="0" baseline="0" dirty="0" smtClean="0">
                          <a:ln w="10541" cmpd="sng">
                            <a:solidFill>
                              <a:schemeClr val="accent4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1358,271</a:t>
                      </a:r>
                      <a:endParaRPr lang="ru-RU" sz="2000" b="1" i="1" cap="none" spc="0" baseline="0" dirty="0">
                        <a:ln w="10541" cmpd="sng">
                          <a:solidFill>
                            <a:schemeClr val="accent4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7780" marR="6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-956788"/>
            <a:ext cx="1219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36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36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600" b="1" dirty="0" smtClean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+mj-lt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sz="3600" b="1" i="0" u="none" strike="noStrike" normalizeH="0" dirty="0" smtClean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+mj-lt"/>
                <a:ea typeface="Times New Roman" pitchFamily="18" charset="0"/>
                <a:cs typeface="Arial" pitchFamily="34" charset="0"/>
              </a:rPr>
              <a:t>асходы </a:t>
            </a:r>
            <a:r>
              <a:rPr kumimoji="0" lang="ru-RU" sz="3600" b="1" i="0" u="none" strike="noStrike" normalizeH="0" dirty="0" smtClean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+mj-lt"/>
                <a:ea typeface="Times New Roman" pitchFamily="18" charset="0"/>
                <a:cs typeface="Arial" pitchFamily="34" charset="0"/>
              </a:rPr>
              <a:t>по проекту</a:t>
            </a:r>
            <a:endParaRPr kumimoji="0" lang="ru-RU" sz="3600" b="1" i="0" u="none" strike="noStrike" normalizeH="0" dirty="0" smtClean="0">
              <a:ln w="10541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00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26942"/>
            <a:ext cx="1180970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FontTx/>
              <a:buChar char="•"/>
            </a:pP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 улучшение архитектурного и ландшафтного облика административного центра;</a:t>
            </a:r>
            <a:endParaRPr lang="ru-RU" sz="20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  <a:cs typeface="Times New Roman" pitchFamily="18" charset="0"/>
            </a:endParaRPr>
          </a:p>
          <a:p>
            <a:pPr lvl="0" eaLnBrk="0" hangingPunct="0">
              <a:buFontTx/>
              <a:buChar char="•"/>
            </a:pP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 создание качественного уровня, комфортной среды для проведения общественно-массовых мероприятий, праздников, фестивалей, культурного отдыха жителей и гостей </a:t>
            </a:r>
            <a:r>
              <a:rPr lang="ru-RU" sz="2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Совхозского</a:t>
            </a: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 сельского поселения;</a:t>
            </a:r>
            <a:endParaRPr lang="ru-RU" sz="20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  <a:cs typeface="Times New Roman" pitchFamily="18" charset="0"/>
            </a:endParaRPr>
          </a:p>
          <a:p>
            <a:pPr lvl="0" eaLnBrk="0" hangingPunct="0">
              <a:buFontTx/>
              <a:buChar char="•"/>
            </a:pP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 создание современного уровня благоустройства </a:t>
            </a:r>
          </a:p>
          <a:p>
            <a:pPr lvl="0" eaLnBrk="0" hangingPunct="0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и эстетики территории </a:t>
            </a:r>
            <a:r>
              <a:rPr lang="ru-RU" sz="2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Совхозского</a:t>
            </a: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hangingPunct="0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сельского поселения;</a:t>
            </a:r>
            <a:endParaRPr lang="ru-RU" sz="20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  <a:cs typeface="Times New Roman" pitchFamily="18" charset="0"/>
            </a:endParaRPr>
          </a:p>
          <a:p>
            <a:pPr lvl="0" eaLnBrk="0" hangingPunct="0">
              <a:buFontTx/>
              <a:buChar char="•"/>
            </a:pP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 создание комфортных условий проживания </a:t>
            </a:r>
          </a:p>
          <a:p>
            <a:pPr lvl="0" eaLnBrk="0" hangingPunct="0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населения;</a:t>
            </a:r>
            <a:endParaRPr lang="ru-RU" sz="20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  <a:cs typeface="Times New Roman" pitchFamily="18" charset="0"/>
            </a:endParaRPr>
          </a:p>
          <a:p>
            <a:pPr lvl="0" eaLnBrk="0" hangingPunct="0">
              <a:buFontTx/>
              <a:buChar char="•"/>
            </a:pP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 улучшение экологической обстановки в </a:t>
            </a:r>
          </a:p>
          <a:p>
            <a:pPr lvl="0" eaLnBrk="0" hangingPunct="0"/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а</a:t>
            </a: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дминистративном центре поселения;</a:t>
            </a:r>
            <a:endParaRPr lang="ru-RU" sz="20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  <a:cs typeface="Times New Roman" pitchFamily="18" charset="0"/>
            </a:endParaRPr>
          </a:p>
          <a:p>
            <a:pPr lvl="0" eaLnBrk="0" hangingPunct="0">
              <a:buFontTx/>
              <a:buChar char="•"/>
            </a:pP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 вовлечение населения, организаций к </a:t>
            </a:r>
          </a:p>
          <a:p>
            <a:pPr lvl="0" eaLnBrk="0" hangingPunct="0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развитию территории;</a:t>
            </a:r>
            <a:endParaRPr lang="ru-RU" sz="20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  <a:cs typeface="Times New Roman" pitchFamily="18" charset="0"/>
            </a:endParaRPr>
          </a:p>
          <a:p>
            <a:pPr lvl="0" eaLnBrk="0" hangingPunct="0">
              <a:buFontTx/>
              <a:buChar char="•"/>
            </a:pP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 развитие и поддержка инициатив жителей  </a:t>
            </a:r>
          </a:p>
          <a:p>
            <a:pPr lvl="0" eaLnBrk="0" hangingPunct="0"/>
            <a:r>
              <a:rPr lang="ru-RU" sz="20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Совхозского</a:t>
            </a: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 сельского поселения в </a:t>
            </a:r>
          </a:p>
          <a:p>
            <a:pPr lvl="0" eaLnBrk="0" hangingPunct="0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вопросах благоустройства;</a:t>
            </a:r>
            <a:endParaRPr lang="ru-RU" sz="20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  <a:cs typeface="Times New Roman" pitchFamily="18" charset="0"/>
            </a:endParaRPr>
          </a:p>
          <a:p>
            <a:pPr lvl="0" eaLnBrk="0" hangingPunct="0">
              <a:buFontTx/>
              <a:buChar char="•"/>
            </a:pP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 формирование позитивного отношения к </a:t>
            </a:r>
          </a:p>
          <a:p>
            <a:pPr lvl="0" eaLnBrk="0" hangingPunct="0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Times New Roman" pitchFamily="18" charset="0"/>
                <a:cs typeface="Times New Roman" pitchFamily="18" charset="0"/>
              </a:rPr>
              <a:t>сельской местности и сельскому образу жизни.</a:t>
            </a:r>
            <a:endParaRPr lang="ru-RU" sz="20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  <a:cs typeface="Times New Roman" pitchFamily="18" charset="0"/>
            </a:endParaRPr>
          </a:p>
          <a:p>
            <a:pPr lvl="0" algn="r" eaLnBrk="0" hangingPunct="0"/>
            <a:r>
              <a:rPr lang="ru-RU" sz="2000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Результатами проекта будет пользоваться  население и  гости </a:t>
            </a:r>
            <a:r>
              <a:rPr lang="ru-RU" sz="2000" b="1" i="1" u="sng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СОВХОЗского</a:t>
            </a:r>
            <a:r>
              <a:rPr lang="ru-RU" sz="2000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сельского поселения Николаевского района.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Долгосрочность результатов, практичность и перспектива дальнейшей реализации проекта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308" y="2076789"/>
            <a:ext cx="5312603" cy="353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943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Four Seasons">
      <a:dk1>
        <a:sysClr val="windowText" lastClr="000000"/>
      </a:dk1>
      <a:lt1>
        <a:sysClr val="window" lastClr="FFFFFF"/>
      </a:lt1>
      <a:dk2>
        <a:srgbClr val="6B7F7F"/>
      </a:dk2>
      <a:lt2>
        <a:srgbClr val="B0BCBC"/>
      </a:lt2>
      <a:accent1>
        <a:srgbClr val="7DB41B"/>
      </a:accent1>
      <a:accent2>
        <a:srgbClr val="ED8A05"/>
      </a:accent2>
      <a:accent3>
        <a:srgbClr val="288DFC"/>
      </a:accent3>
      <a:accent4>
        <a:srgbClr val="36D2B8"/>
      </a:accent4>
      <a:accent5>
        <a:srgbClr val="F5B605"/>
      </a:accent5>
      <a:accent6>
        <a:srgbClr val="E75524"/>
      </a:accent6>
      <a:hlink>
        <a:srgbClr val="ED8A05"/>
      </a:hlink>
      <a:folHlink>
        <a:srgbClr val="B0BCBC"/>
      </a:folHlink>
    </a:clrScheme>
    <a:fontScheme name="Constantia-Calibri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our Seasons">
      <a:dk1>
        <a:sysClr val="windowText" lastClr="000000"/>
      </a:dk1>
      <a:lt1>
        <a:sysClr val="window" lastClr="FFFFFF"/>
      </a:lt1>
      <a:dk2>
        <a:srgbClr val="6B7F7F"/>
      </a:dk2>
      <a:lt2>
        <a:srgbClr val="B0BCBC"/>
      </a:lt2>
      <a:accent1>
        <a:srgbClr val="7DB41B"/>
      </a:accent1>
      <a:accent2>
        <a:srgbClr val="ED8A05"/>
      </a:accent2>
      <a:accent3>
        <a:srgbClr val="288DFC"/>
      </a:accent3>
      <a:accent4>
        <a:srgbClr val="36D2B8"/>
      </a:accent4>
      <a:accent5>
        <a:srgbClr val="F5B605"/>
      </a:accent5>
      <a:accent6>
        <a:srgbClr val="E75524"/>
      </a:accent6>
      <a:hlink>
        <a:srgbClr val="ED8A05"/>
      </a:hlink>
      <a:folHlink>
        <a:srgbClr val="B0BCBC"/>
      </a:folHlink>
    </a:clrScheme>
    <a:fontScheme name="Constantia-Calibri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356</Words>
  <Application>Microsoft Office PowerPoint</Application>
  <PresentationFormat>Широкоэкранный</PresentationFormat>
  <Paragraphs>75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Century Gothic</vt:lpstr>
      <vt:lpstr>Georgia</vt:lpstr>
      <vt:lpstr>Times New Roman</vt:lpstr>
      <vt:lpstr>Trebuchet MS</vt:lpstr>
      <vt:lpstr>Воздушный поток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2</cp:revision>
  <dcterms:created xsi:type="dcterms:W3CDTF">2016-07-13T14:49:51Z</dcterms:created>
  <dcterms:modified xsi:type="dcterms:W3CDTF">2019-10-03T07:47:14Z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TC040015419991</vt:lpwstr>
  </property>
</Properties>
</file>